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8EBF"/>
    <a:srgbClr val="675F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3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3540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30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14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835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7335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6545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697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37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667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021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7833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732F1F-35FA-4850-8BE4-CD96DC063050}" type="datetimeFigureOut">
              <a:rPr lang="ru-RU" smtClean="0"/>
              <a:t>05.10.2022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1DCBF-94D9-47EC-8E39-E1E4BC4560C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485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nfostart.ru/upload/iblock/21d/21db2111ca6be0fd883b71acd10c2b7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8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940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6030" y="592050"/>
            <a:ext cx="9379491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4000" b="1" dirty="0" smtClean="0">
                <a:latin typeface="Montserrat" panose="00000500000000000000" pitchFamily="2" charset="-52"/>
              </a:rPr>
              <a:t>2</a:t>
            </a:r>
            <a:r>
              <a:rPr lang="ru-RU" sz="4000" dirty="0" smtClean="0">
                <a:latin typeface="Montserrat" panose="00000500000000000000" pitchFamily="2" charset="-52"/>
              </a:rPr>
              <a:t> разработчика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4000" b="1" dirty="0" smtClean="0">
                <a:latin typeface="Montserrat" panose="00000500000000000000" pitchFamily="2" charset="-52"/>
              </a:rPr>
              <a:t>3</a:t>
            </a:r>
            <a:r>
              <a:rPr lang="ru-RU" sz="4000" dirty="0" smtClean="0">
                <a:latin typeface="Montserrat" panose="00000500000000000000" pitchFamily="2" charset="-52"/>
              </a:rPr>
              <a:t> раунда по </a:t>
            </a:r>
            <a:r>
              <a:rPr lang="ru-RU" sz="4000" b="1" dirty="0" smtClean="0">
                <a:latin typeface="Montserrat" panose="00000500000000000000" pitchFamily="2" charset="-52"/>
              </a:rPr>
              <a:t>5</a:t>
            </a:r>
            <a:r>
              <a:rPr lang="ru-RU" sz="4000" dirty="0" smtClean="0">
                <a:latin typeface="Montserrat" panose="00000500000000000000" pitchFamily="2" charset="-52"/>
              </a:rPr>
              <a:t> минут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4000" b="1" dirty="0" smtClean="0">
                <a:latin typeface="Montserrat" panose="00000500000000000000" pitchFamily="2" charset="-52"/>
              </a:rPr>
              <a:t>5</a:t>
            </a:r>
            <a:r>
              <a:rPr lang="ru-RU" sz="4000" dirty="0" smtClean="0">
                <a:latin typeface="Montserrat" panose="00000500000000000000" pitchFamily="2" charset="-52"/>
              </a:rPr>
              <a:t> минут </a:t>
            </a:r>
            <a:r>
              <a:rPr lang="ru-RU" sz="4000" i="1" dirty="0" smtClean="0">
                <a:latin typeface="Montserrat" panose="00000500000000000000" pitchFamily="2" charset="-52"/>
              </a:rPr>
              <a:t>резервного</a:t>
            </a:r>
            <a:r>
              <a:rPr lang="ru-RU" sz="4000" dirty="0" smtClean="0">
                <a:latin typeface="Montserrat" panose="00000500000000000000" pitchFamily="2" charset="-52"/>
              </a:rPr>
              <a:t> времени у</a:t>
            </a:r>
            <a:br>
              <a:rPr lang="ru-RU" sz="4000" dirty="0" smtClean="0">
                <a:latin typeface="Montserrat" panose="00000500000000000000" pitchFamily="2" charset="-52"/>
              </a:rPr>
            </a:br>
            <a:r>
              <a:rPr lang="ru-RU" sz="4000" dirty="0" smtClean="0">
                <a:latin typeface="Montserrat" panose="00000500000000000000" pitchFamily="2" charset="-52"/>
              </a:rPr>
              <a:t>каждого разработчика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4000" b="1" dirty="0" smtClean="0">
                <a:latin typeface="Montserrat" panose="00000500000000000000" pitchFamily="2" charset="-52"/>
              </a:rPr>
              <a:t>10 </a:t>
            </a:r>
            <a:r>
              <a:rPr lang="ru-RU" sz="4000" dirty="0" smtClean="0">
                <a:latin typeface="Montserrat" panose="00000500000000000000" pitchFamily="2" charset="-52"/>
              </a:rPr>
              <a:t>задач в </a:t>
            </a:r>
            <a:r>
              <a:rPr lang="ru-RU" sz="4000" dirty="0" err="1" smtClean="0">
                <a:latin typeface="Montserrat" panose="00000500000000000000" pitchFamily="2" charset="-52"/>
              </a:rPr>
              <a:t>беклоге</a:t>
            </a:r>
            <a:endParaRPr lang="ru-RU" sz="4000" dirty="0">
              <a:latin typeface="Montserrat" panose="00000500000000000000" pitchFamily="2" charset="-5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4000" b="1" dirty="0" smtClean="0">
                <a:latin typeface="Montserrat" panose="00000500000000000000" pitchFamily="2" charset="-52"/>
              </a:rPr>
              <a:t>3</a:t>
            </a:r>
            <a:r>
              <a:rPr lang="ru-RU" sz="4000" dirty="0" smtClean="0">
                <a:latin typeface="Montserrat" panose="00000500000000000000" pitchFamily="2" charset="-52"/>
              </a:rPr>
              <a:t> члена жюри</a:t>
            </a:r>
            <a:endParaRPr lang="ru-RU" sz="2400" dirty="0">
              <a:latin typeface="Montserrat" panose="00000500000000000000" pitchFamily="2" charset="-52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FEB3D43D-0FB5-4C79-8914-54A7C24E8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47738" y="3860780"/>
            <a:ext cx="5137661" cy="328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67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6030" y="592050"/>
            <a:ext cx="7851829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4000" dirty="0" smtClean="0">
                <a:latin typeface="Montserrat" panose="00000500000000000000" pitchFamily="2" charset="-52"/>
              </a:rPr>
              <a:t>Let’s code: </a:t>
            </a:r>
            <a:r>
              <a:rPr lang="ru-RU" sz="4000" dirty="0" smtClean="0">
                <a:latin typeface="Montserrat" panose="00000500000000000000" pitchFamily="2" charset="-52"/>
              </a:rPr>
              <a:t>1С на </a:t>
            </a:r>
            <a:r>
              <a:rPr lang="en-US" sz="4000" b="1" dirty="0" smtClean="0">
                <a:latin typeface="Montserrat" panose="00000500000000000000" pitchFamily="2" charset="-52"/>
              </a:rPr>
              <a:t>One Script</a:t>
            </a:r>
            <a:endParaRPr lang="ru-RU" sz="4000" b="1" dirty="0" smtClean="0">
              <a:latin typeface="Montserrat" panose="00000500000000000000" pitchFamily="2" charset="-5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4000" b="1" dirty="0" smtClean="0">
                <a:latin typeface="Montserrat" panose="00000500000000000000" pitchFamily="2" charset="-52"/>
              </a:rPr>
              <a:t>No </a:t>
            </a:r>
            <a:r>
              <a:rPr lang="en-US" sz="4000" dirty="0" smtClean="0">
                <a:latin typeface="Montserrat" panose="00000500000000000000" pitchFamily="2" charset="-52"/>
              </a:rPr>
              <a:t>SSL</a:t>
            </a:r>
            <a:endParaRPr lang="ru-RU" sz="4000" dirty="0" smtClean="0">
              <a:latin typeface="Montserrat" panose="00000500000000000000" pitchFamily="2" charset="-52"/>
            </a:endParaRP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sz="4000" b="1" dirty="0" smtClean="0">
                <a:latin typeface="Montserrat" panose="00000500000000000000" pitchFamily="2" charset="-52"/>
              </a:rPr>
              <a:t>No </a:t>
            </a:r>
            <a:r>
              <a:rPr lang="ru-RU" sz="4000" dirty="0" smtClean="0">
                <a:latin typeface="Montserrat" panose="00000500000000000000" pitchFamily="2" charset="-52"/>
              </a:rPr>
              <a:t>Запросы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4000" b="1" dirty="0" smtClean="0">
                <a:latin typeface="Montserrat" panose="00000500000000000000" pitchFamily="2" charset="-52"/>
              </a:rPr>
              <a:t>30</a:t>
            </a:r>
            <a:r>
              <a:rPr lang="ru-RU" sz="4000" dirty="0" smtClean="0">
                <a:latin typeface="Montserrat" panose="00000500000000000000" pitchFamily="2" charset="-52"/>
              </a:rPr>
              <a:t> сек. Тайм-аут на скрипт</a:t>
            </a:r>
            <a:endParaRPr lang="ru-RU" sz="4000" dirty="0">
              <a:latin typeface="Montserrat" panose="00000500000000000000" pitchFamily="2" charset="-52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EB3D43D-0FB5-4C79-8914-54A7C24E8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47738" y="3860780"/>
            <a:ext cx="5137661" cy="328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86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6030" y="592050"/>
            <a:ext cx="756489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4000" dirty="0" smtClean="0">
                <a:latin typeface="Montserrat" panose="00000500000000000000" pitchFamily="2" charset="-52"/>
              </a:rPr>
              <a:t>Синтаксис-помощник</a:t>
            </a:r>
            <a:endParaRPr lang="ru-RU" sz="4000" b="1" dirty="0" smtClean="0">
              <a:latin typeface="Montserrat" panose="00000500000000000000" pitchFamily="2" charset="-5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4000" dirty="0" smtClean="0">
                <a:latin typeface="Montserrat" panose="00000500000000000000" pitchFamily="2" charset="-52"/>
              </a:rPr>
              <a:t>Google / </a:t>
            </a:r>
            <a:r>
              <a:rPr lang="en-US" sz="4000" dirty="0" err="1" smtClean="0">
                <a:latin typeface="Montserrat" panose="00000500000000000000" pitchFamily="2" charset="-52"/>
              </a:rPr>
              <a:t>Yandex</a:t>
            </a:r>
            <a:r>
              <a:rPr lang="en-US" sz="4000" dirty="0" smtClean="0">
                <a:latin typeface="Montserrat" panose="00000500000000000000" pitchFamily="2" charset="-52"/>
              </a:rPr>
              <a:t> / </a:t>
            </a:r>
            <a:r>
              <a:rPr lang="en-US" sz="4000" dirty="0" err="1" smtClean="0">
                <a:latin typeface="Montserrat" panose="00000500000000000000" pitchFamily="2" charset="-52"/>
              </a:rPr>
              <a:t>Infostart</a:t>
            </a:r>
            <a:endParaRPr lang="en-US" sz="4000" dirty="0" smtClean="0">
              <a:latin typeface="Montserrat" panose="00000500000000000000" pitchFamily="2" charset="-5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4000" dirty="0" smtClean="0">
                <a:latin typeface="Montserrat" panose="00000500000000000000" pitchFamily="2" charset="-52"/>
              </a:rPr>
              <a:t>VS Code</a:t>
            </a:r>
            <a:endParaRPr lang="ru-RU" sz="4000" dirty="0" smtClean="0">
              <a:latin typeface="Montserrat" panose="00000500000000000000" pitchFamily="2" charset="-5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B3D43D-0FB5-4C79-8914-54A7C24E8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847738" y="3860780"/>
            <a:ext cx="5137661" cy="328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982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5725A153-8AD9-48A4-BBFB-F0E73822B4B6}"/>
              </a:ext>
            </a:extLst>
          </p:cNvPr>
          <p:cNvCxnSpPr>
            <a:cxnSpLocks/>
          </p:cNvCxnSpPr>
          <p:nvPr/>
        </p:nvCxnSpPr>
        <p:spPr>
          <a:xfrm flipH="1">
            <a:off x="4036096" y="0"/>
            <a:ext cx="12180" cy="504190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5725A153-8AD9-48A4-BBFB-F0E73822B4B6}"/>
              </a:ext>
            </a:extLst>
          </p:cNvPr>
          <p:cNvCxnSpPr>
            <a:cxnSpLocks/>
          </p:cNvCxnSpPr>
          <p:nvPr/>
        </p:nvCxnSpPr>
        <p:spPr>
          <a:xfrm flipH="1">
            <a:off x="0" y="5041900"/>
            <a:ext cx="12192000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https://i.pinimg.com/originals/2e/ce/3a/2ece3afa132b71ce0f022e2256cca9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88" y="5550474"/>
            <a:ext cx="1409937" cy="8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i.pinimg.com/originals/2e/ce/3a/2ece3afa132b71ce0f022e2256cca9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11" y="5550474"/>
            <a:ext cx="1409937" cy="8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https://i.pinimg.com/originals/2e/ce/3a/2ece3afa132b71ce0f022e2256cca9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734" y="5547152"/>
            <a:ext cx="1409937" cy="8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i.pinimg.com/originals/2e/ce/3a/2ece3afa132b71ce0f022e2256cca9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914" y="5547151"/>
            <a:ext cx="1409937" cy="8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i.pinimg.com/originals/2e/ce/3a/2ece3afa132b71ce0f022e2256cca9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312" y="5520030"/>
            <a:ext cx="1409937" cy="8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i.pinimg.com/originals/2e/ce/3a/2ece3afa132b71ce0f022e2256cca9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619" y="5486399"/>
            <a:ext cx="1409937" cy="8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i.pinimg.com/originals/2e/ce/3a/2ece3afa132b71ce0f022e2256cca9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327" y="5486399"/>
            <a:ext cx="1409937" cy="8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s://i.pinimg.com/originals/2e/ce/3a/2ece3afa132b71ce0f022e2256cca98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2264" y="5471409"/>
            <a:ext cx="1409937" cy="881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103997" y="5117067"/>
            <a:ext cx="1112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Montserrat" panose="00000500000000000000" pitchFamily="2" charset="-52"/>
              </a:rPr>
              <a:t>backlog</a:t>
            </a:r>
            <a:endParaRPr lang="ru-RU" dirty="0">
              <a:latin typeface="Montserrat" panose="00000500000000000000" pitchFamily="2" charset="-52"/>
            </a:endParaRPr>
          </a:p>
        </p:txBody>
      </p:sp>
      <p:grpSp>
        <p:nvGrpSpPr>
          <p:cNvPr id="78" name="Группа 77"/>
          <p:cNvGrpSpPr/>
          <p:nvPr/>
        </p:nvGrpSpPr>
        <p:grpSpPr>
          <a:xfrm>
            <a:off x="798848" y="571500"/>
            <a:ext cx="2428743" cy="4470400"/>
            <a:chOff x="798848" y="571500"/>
            <a:chExt cx="2428743" cy="4470400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798848" y="571500"/>
              <a:ext cx="2428743" cy="4470400"/>
              <a:chOff x="798848" y="571500"/>
              <a:chExt cx="2428743" cy="4470400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092200" y="571500"/>
                <a:ext cx="182934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dirty="0" smtClean="0">
                    <a:latin typeface="Montserrat" panose="00000500000000000000" pitchFamily="2" charset="-52"/>
                  </a:rPr>
                  <a:t>Раунд 1</a:t>
                </a:r>
                <a:endParaRPr lang="ru-RU" sz="3200" b="1" dirty="0">
                  <a:latin typeface="Montserrat" panose="00000500000000000000" pitchFamily="2" charset="-52"/>
                </a:endParaRPr>
              </a:p>
            </p:txBody>
          </p:sp>
          <p:pic>
            <p:nvPicPr>
              <p:cNvPr id="5122" name="Picture 2" descr="Api, coding, developer, development, man, programming, scree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8848" y="1433950"/>
                <a:ext cx="1219200" cy="1219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2" descr="Api, coding, developer, development, man, programming, scree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8848" y="3161724"/>
                <a:ext cx="1219200" cy="1219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28" name="Соединительная линия уступом 27"/>
              <p:cNvCxnSpPr>
                <a:stCxn id="11" idx="3"/>
              </p:cNvCxnSpPr>
              <p:nvPr/>
            </p:nvCxnSpPr>
            <p:spPr>
              <a:xfrm>
                <a:off x="2018048" y="3771325"/>
                <a:ext cx="504574" cy="1270575"/>
              </a:xfrm>
              <a:prstGeom prst="bentConnector2">
                <a:avLst/>
              </a:prstGeom>
              <a:ln w="38100">
                <a:solidFill>
                  <a:srgbClr val="675F58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Соединительная линия уступом 33"/>
              <p:cNvCxnSpPr>
                <a:stCxn id="5122" idx="3"/>
              </p:cNvCxnSpPr>
              <p:nvPr/>
            </p:nvCxnSpPr>
            <p:spPr>
              <a:xfrm>
                <a:off x="2018048" y="2043551"/>
                <a:ext cx="1209543" cy="2998349"/>
              </a:xfrm>
              <a:prstGeom prst="bentConnector2">
                <a:avLst/>
              </a:prstGeom>
              <a:ln w="38100">
                <a:solidFill>
                  <a:srgbClr val="675F58"/>
                </a:solidFill>
                <a:headEnd type="arrow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TextBox 69"/>
            <p:cNvSpPr txBox="1"/>
            <p:nvPr/>
          </p:nvSpPr>
          <p:spPr>
            <a:xfrm>
              <a:off x="1052218" y="2424897"/>
              <a:ext cx="6896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Montserrat" panose="00000500000000000000" pitchFamily="2" charset="-52"/>
                </a:rPr>
                <a:t>dev1</a:t>
              </a:r>
              <a:endParaRPr lang="ru-RU" dirty="0">
                <a:latin typeface="Montserrat" panose="00000500000000000000" pitchFamily="2" charset="-52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042677" y="4154624"/>
              <a:ext cx="737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Montserrat" panose="00000500000000000000" pitchFamily="2" charset="-52"/>
                </a:rPr>
                <a:t>dev2</a:t>
              </a:r>
              <a:endParaRPr lang="ru-RU" dirty="0">
                <a:latin typeface="Montserrat" panose="00000500000000000000" pitchFamily="2" charset="-52"/>
              </a:endParaRPr>
            </a:p>
          </p:txBody>
        </p:sp>
      </p:grpSp>
      <p:grpSp>
        <p:nvGrpSpPr>
          <p:cNvPr id="72" name="Группа 71"/>
          <p:cNvGrpSpPr/>
          <p:nvPr/>
        </p:nvGrpSpPr>
        <p:grpSpPr>
          <a:xfrm>
            <a:off x="4607615" y="0"/>
            <a:ext cx="3580860" cy="5041902"/>
            <a:chOff x="4607615" y="0"/>
            <a:chExt cx="3580860" cy="5041902"/>
          </a:xfrm>
        </p:grpSpPr>
        <p:grpSp>
          <p:nvGrpSpPr>
            <p:cNvPr id="68" name="Группа 67"/>
            <p:cNvGrpSpPr/>
            <p:nvPr/>
          </p:nvGrpSpPr>
          <p:grpSpPr>
            <a:xfrm>
              <a:off x="4607615" y="0"/>
              <a:ext cx="3580860" cy="5041902"/>
              <a:chOff x="4607615" y="0"/>
              <a:chExt cx="3580860" cy="5041902"/>
            </a:xfrm>
          </p:grpSpPr>
          <p:cxnSp>
            <p:nvCxnSpPr>
              <p:cNvPr id="6" name="Прямая соединительная линия 5">
                <a:extLst>
                  <a:ext uri="{FF2B5EF4-FFF2-40B4-BE49-F238E27FC236}">
                    <a16:creationId xmlns:a16="http://schemas.microsoft.com/office/drawing/2014/main" id="{5725A153-8AD9-48A4-BBFB-F0E73822B4B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78800" y="0"/>
                <a:ext cx="9675" cy="504190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6"/>
              <p:cNvSpPr txBox="1"/>
              <p:nvPr/>
            </p:nvSpPr>
            <p:spPr>
              <a:xfrm>
                <a:off x="5162825" y="571499"/>
                <a:ext cx="191110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dirty="0" smtClean="0">
                    <a:latin typeface="Montserrat" panose="00000500000000000000" pitchFamily="2" charset="-52"/>
                  </a:rPr>
                  <a:t>Раунд 2</a:t>
                </a:r>
                <a:endParaRPr lang="ru-RU" sz="3200" b="1" dirty="0">
                  <a:latin typeface="Montserrat" panose="00000500000000000000" pitchFamily="2" charset="-52"/>
                </a:endParaRPr>
              </a:p>
            </p:txBody>
          </p:sp>
          <p:pic>
            <p:nvPicPr>
              <p:cNvPr id="37" name="Picture 2" descr="Api, coding, developer, development, man, programming, scree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00261" y="1433950"/>
                <a:ext cx="1219200" cy="1219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8" name="Picture 2" descr="Api, coding, developer, development, man, programming, scree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07163" y="3161723"/>
                <a:ext cx="1219200" cy="1219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39" name="Соединительная линия уступом 38"/>
              <p:cNvCxnSpPr>
                <a:endCxn id="37" idx="1"/>
              </p:cNvCxnSpPr>
              <p:nvPr/>
            </p:nvCxnSpPr>
            <p:spPr>
              <a:xfrm rot="5400000" flipH="1" flipV="1">
                <a:off x="4004763" y="2646404"/>
                <a:ext cx="2998350" cy="1792645"/>
              </a:xfrm>
              <a:prstGeom prst="bentConnector2">
                <a:avLst/>
              </a:prstGeom>
              <a:ln w="38100">
                <a:solidFill>
                  <a:srgbClr val="675F58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Соединительная линия уступом 41"/>
              <p:cNvCxnSpPr>
                <a:endCxn id="38" idx="1"/>
              </p:cNvCxnSpPr>
              <p:nvPr/>
            </p:nvCxnSpPr>
            <p:spPr>
              <a:xfrm rot="5400000" flipH="1" flipV="1">
                <a:off x="5258156" y="3892895"/>
                <a:ext cx="1270577" cy="1027437"/>
              </a:xfrm>
              <a:prstGeom prst="bentConnector2">
                <a:avLst/>
              </a:prstGeom>
              <a:ln w="38100">
                <a:solidFill>
                  <a:srgbClr val="675F58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TextBox 73"/>
            <p:cNvSpPr txBox="1"/>
            <p:nvPr/>
          </p:nvSpPr>
          <p:spPr>
            <a:xfrm>
              <a:off x="6647912" y="2424897"/>
              <a:ext cx="6896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Montserrat" panose="00000500000000000000" pitchFamily="2" charset="-52"/>
                </a:rPr>
                <a:t>dev1</a:t>
              </a:r>
              <a:endParaRPr lang="ru-RU" dirty="0">
                <a:latin typeface="Montserrat" panose="00000500000000000000" pitchFamily="2" charset="-5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6628307" y="4121263"/>
              <a:ext cx="737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Montserrat" panose="00000500000000000000" pitchFamily="2" charset="-52"/>
                </a:rPr>
                <a:t>dev2</a:t>
              </a:r>
              <a:endParaRPr lang="ru-RU" dirty="0">
                <a:latin typeface="Montserrat" panose="00000500000000000000" pitchFamily="2" charset="-52"/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8634945" y="571499"/>
            <a:ext cx="2773526" cy="4470401"/>
            <a:chOff x="8634945" y="571499"/>
            <a:chExt cx="2773526" cy="4470401"/>
          </a:xfrm>
        </p:grpSpPr>
        <p:grpSp>
          <p:nvGrpSpPr>
            <p:cNvPr id="69" name="Группа 68"/>
            <p:cNvGrpSpPr/>
            <p:nvPr/>
          </p:nvGrpSpPr>
          <p:grpSpPr>
            <a:xfrm>
              <a:off x="8634945" y="571499"/>
              <a:ext cx="2773526" cy="4470401"/>
              <a:chOff x="8634945" y="571499"/>
              <a:chExt cx="2773526" cy="4470401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215913" y="571499"/>
                <a:ext cx="191270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dirty="0" smtClean="0">
                    <a:latin typeface="Montserrat" panose="00000500000000000000" pitchFamily="2" charset="-52"/>
                  </a:rPr>
                  <a:t>Раунд 3</a:t>
                </a:r>
                <a:endParaRPr lang="ru-RU" sz="3200" b="1" dirty="0">
                  <a:latin typeface="Montserrat" panose="00000500000000000000" pitchFamily="2" charset="-52"/>
                </a:endParaRPr>
              </a:p>
            </p:txBody>
          </p:sp>
          <p:pic>
            <p:nvPicPr>
              <p:cNvPr id="47" name="Picture 2" descr="Api, coding, developer, development, man, programming, scree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12107" y="1492834"/>
                <a:ext cx="1219200" cy="1219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" name="Picture 2" descr="Api, coding, developer, development, man, programming, screen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12107" y="3141543"/>
                <a:ext cx="1219200" cy="1219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49" name="Соединительная линия уступом 48"/>
              <p:cNvCxnSpPr>
                <a:stCxn id="47" idx="1"/>
              </p:cNvCxnSpPr>
              <p:nvPr/>
            </p:nvCxnSpPr>
            <p:spPr>
              <a:xfrm rot="10800000" flipV="1">
                <a:off x="8634945" y="2102434"/>
                <a:ext cx="777162" cy="2864299"/>
              </a:xfrm>
              <a:prstGeom prst="bentConnector2">
                <a:avLst/>
              </a:prstGeom>
              <a:ln w="38100">
                <a:solidFill>
                  <a:schemeClr val="accent6">
                    <a:lumMod val="60000"/>
                    <a:lumOff val="40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 стрелкой 54"/>
              <p:cNvCxnSpPr>
                <a:endCxn id="48" idx="1"/>
              </p:cNvCxnSpPr>
              <p:nvPr/>
            </p:nvCxnSpPr>
            <p:spPr>
              <a:xfrm flipV="1">
                <a:off x="8634945" y="3751144"/>
                <a:ext cx="777162" cy="20181"/>
              </a:xfrm>
              <a:prstGeom prst="straightConnector1">
                <a:avLst/>
              </a:prstGeom>
              <a:ln w="38100">
                <a:solidFill>
                  <a:schemeClr val="accent6">
                    <a:lumMod val="60000"/>
                    <a:lumOff val="40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Соединительная линия уступом 60"/>
              <p:cNvCxnSpPr>
                <a:stCxn id="48" idx="3"/>
              </p:cNvCxnSpPr>
              <p:nvPr/>
            </p:nvCxnSpPr>
            <p:spPr>
              <a:xfrm>
                <a:off x="10631307" y="3751144"/>
                <a:ext cx="777162" cy="1290756"/>
              </a:xfrm>
              <a:prstGeom prst="bentConnector2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Соединительная линия уступом 64"/>
              <p:cNvCxnSpPr>
                <a:endCxn id="47" idx="3"/>
              </p:cNvCxnSpPr>
              <p:nvPr/>
            </p:nvCxnSpPr>
            <p:spPr>
              <a:xfrm rot="16200000" flipV="1">
                <a:off x="10203029" y="2530714"/>
                <a:ext cx="1633721" cy="777163"/>
              </a:xfrm>
              <a:prstGeom prst="bentConnector2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6" name="TextBox 75"/>
            <p:cNvSpPr txBox="1"/>
            <p:nvPr/>
          </p:nvSpPr>
          <p:spPr>
            <a:xfrm>
              <a:off x="9652856" y="2468485"/>
              <a:ext cx="6896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Montserrat" panose="00000500000000000000" pitchFamily="2" charset="-52"/>
                </a:rPr>
                <a:t>dev1</a:t>
              </a:r>
              <a:endParaRPr lang="ru-RU" dirty="0">
                <a:latin typeface="Montserrat" panose="00000500000000000000" pitchFamily="2" charset="-52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9628811" y="4154624"/>
              <a:ext cx="7377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Montserrat" panose="00000500000000000000" pitchFamily="2" charset="-52"/>
                </a:rPr>
                <a:t>dev2</a:t>
              </a:r>
              <a:endParaRPr lang="ru-RU" dirty="0">
                <a:latin typeface="Montserrat" panose="00000500000000000000" pitchFamily="2" charset="-5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7280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4415</TotalTime>
  <Words>50</Words>
  <Application>Microsoft Office PowerPoint</Application>
  <PresentationFormat>Широкоэкранный</PresentationFormat>
  <Paragraphs>22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</dc:creator>
  <cp:lastModifiedBy>Artem Plastinin</cp:lastModifiedBy>
  <cp:revision>9</cp:revision>
  <dcterms:created xsi:type="dcterms:W3CDTF">2022-09-28T20:36:12Z</dcterms:created>
  <dcterms:modified xsi:type="dcterms:W3CDTF">2022-10-05T20:54:04Z</dcterms:modified>
</cp:coreProperties>
</file>